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13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2EB97-A9C2-4027-897F-320BDB5D8DA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3348D-8369-46F9-A692-1586B98518B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dirty="0">
            <a:solidFill>
              <a:srgbClr val="C00000"/>
            </a:solidFill>
          </a:endParaRPr>
        </a:p>
      </dgm:t>
    </dgm:pt>
    <dgm:pt modelId="{21C31CFC-A203-4998-8F1A-79F511C88174}" type="parTrans" cxnId="{03CEE736-F541-4495-8B00-2647E04181DB}">
      <dgm:prSet/>
      <dgm:spPr/>
      <dgm:t>
        <a:bodyPr/>
        <a:lstStyle/>
        <a:p>
          <a:endParaRPr lang="ru-RU"/>
        </a:p>
      </dgm:t>
    </dgm:pt>
    <dgm:pt modelId="{F66DED40-B6D7-4DF7-805F-BB731343ED2E}" type="sibTrans" cxnId="{03CEE736-F541-4495-8B00-2647E04181DB}">
      <dgm:prSet/>
      <dgm:spPr/>
      <dgm:t>
        <a:bodyPr/>
        <a:lstStyle/>
        <a:p>
          <a:endParaRPr lang="ru-RU"/>
        </a:p>
      </dgm:t>
    </dgm:pt>
    <dgm:pt modelId="{08393821-E73D-45EE-8533-5BF7F40A73E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dirty="0">
            <a:solidFill>
              <a:srgbClr val="C00000"/>
            </a:solidFill>
          </a:endParaRPr>
        </a:p>
      </dgm:t>
    </dgm:pt>
    <dgm:pt modelId="{097D4A0E-4C07-4254-BD51-7AA9CC299E56}" type="parTrans" cxnId="{67011CB4-1405-45EA-877D-99130C9021EE}">
      <dgm:prSet/>
      <dgm:spPr/>
      <dgm:t>
        <a:bodyPr/>
        <a:lstStyle/>
        <a:p>
          <a:endParaRPr lang="ru-RU"/>
        </a:p>
      </dgm:t>
    </dgm:pt>
    <dgm:pt modelId="{45E4D3AE-A203-4DD2-AB80-F350F3DE0371}" type="sibTrans" cxnId="{67011CB4-1405-45EA-877D-99130C9021EE}">
      <dgm:prSet/>
      <dgm:spPr/>
      <dgm:t>
        <a:bodyPr/>
        <a:lstStyle/>
        <a:p>
          <a:endParaRPr lang="ru-RU"/>
        </a:p>
      </dgm:t>
    </dgm:pt>
    <dgm:pt modelId="{030CD297-84E8-4E49-9ABB-478F32FCB2BF}" type="pres">
      <dgm:prSet presAssocID="{FF42EB97-A9C2-4027-897F-320BDB5D8DA4}" presName="diagram" presStyleCnt="0">
        <dgm:presLayoutVars>
          <dgm:dir/>
          <dgm:resizeHandles val="exact"/>
        </dgm:presLayoutVars>
      </dgm:prSet>
      <dgm:spPr/>
    </dgm:pt>
    <dgm:pt modelId="{23B4218A-5343-4C99-B81C-DD172993C80D}" type="pres">
      <dgm:prSet presAssocID="{3813348D-8369-46F9-A692-1586B98518B8}" presName="arrow" presStyleLbl="node1" presStyleIdx="0" presStyleCnt="2">
        <dgm:presLayoutVars>
          <dgm:bulletEnabled val="1"/>
        </dgm:presLayoutVars>
      </dgm:prSet>
      <dgm:spPr/>
    </dgm:pt>
    <dgm:pt modelId="{0C9F5B0F-6C7A-4AFB-AE83-31D9C80B3F25}" type="pres">
      <dgm:prSet presAssocID="{08393821-E73D-45EE-8533-5BF7F40A73ED}" presName="arrow" presStyleLbl="node1" presStyleIdx="1" presStyleCnt="2" custRadScaleRad="97382" custRadScaleInc="-41">
        <dgm:presLayoutVars>
          <dgm:bulletEnabled val="1"/>
        </dgm:presLayoutVars>
      </dgm:prSet>
      <dgm:spPr/>
    </dgm:pt>
  </dgm:ptLst>
  <dgm:cxnLst>
    <dgm:cxn modelId="{8E2B700F-1B4D-44BA-A240-50DBCA4CB647}" type="presOf" srcId="{3813348D-8369-46F9-A692-1586B98518B8}" destId="{23B4218A-5343-4C99-B81C-DD172993C80D}" srcOrd="0" destOrd="0" presId="urn:microsoft.com/office/officeart/2005/8/layout/arrow5"/>
    <dgm:cxn modelId="{34D8BB1F-1253-4708-9444-5D3563ACE706}" type="presOf" srcId="{08393821-E73D-45EE-8533-5BF7F40A73ED}" destId="{0C9F5B0F-6C7A-4AFB-AE83-31D9C80B3F25}" srcOrd="0" destOrd="0" presId="urn:microsoft.com/office/officeart/2005/8/layout/arrow5"/>
    <dgm:cxn modelId="{03CEE736-F541-4495-8B00-2647E04181DB}" srcId="{FF42EB97-A9C2-4027-897F-320BDB5D8DA4}" destId="{3813348D-8369-46F9-A692-1586B98518B8}" srcOrd="0" destOrd="0" parTransId="{21C31CFC-A203-4998-8F1A-79F511C88174}" sibTransId="{F66DED40-B6D7-4DF7-805F-BB731343ED2E}"/>
    <dgm:cxn modelId="{AEDF3569-5154-4C67-AFF0-7424CEBE89BA}" type="presOf" srcId="{FF42EB97-A9C2-4027-897F-320BDB5D8DA4}" destId="{030CD297-84E8-4E49-9ABB-478F32FCB2BF}" srcOrd="0" destOrd="0" presId="urn:microsoft.com/office/officeart/2005/8/layout/arrow5"/>
    <dgm:cxn modelId="{67011CB4-1405-45EA-877D-99130C9021EE}" srcId="{FF42EB97-A9C2-4027-897F-320BDB5D8DA4}" destId="{08393821-E73D-45EE-8533-5BF7F40A73ED}" srcOrd="1" destOrd="0" parTransId="{097D4A0E-4C07-4254-BD51-7AA9CC299E56}" sibTransId="{45E4D3AE-A203-4DD2-AB80-F350F3DE0371}"/>
    <dgm:cxn modelId="{EDA2EC04-2677-4021-BE76-73B10E5BA078}" type="presParOf" srcId="{030CD297-84E8-4E49-9ABB-478F32FCB2BF}" destId="{23B4218A-5343-4C99-B81C-DD172993C80D}" srcOrd="0" destOrd="0" presId="urn:microsoft.com/office/officeart/2005/8/layout/arrow5"/>
    <dgm:cxn modelId="{9D50A29A-D0CB-4680-A85A-6AD4D592FBA9}" type="presParOf" srcId="{030CD297-84E8-4E49-9ABB-478F32FCB2BF}" destId="{0C9F5B0F-6C7A-4AFB-AE83-31D9C80B3F2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4218A-5343-4C99-B81C-DD172993C80D}">
      <dsp:nvSpPr>
        <dsp:cNvPr id="0" name=""/>
        <dsp:cNvSpPr/>
      </dsp:nvSpPr>
      <dsp:spPr>
        <a:xfrm rot="16200000">
          <a:off x="1357" y="899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kern="1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kern="1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kern="1200" dirty="0">
            <a:solidFill>
              <a:srgbClr val="C00000"/>
            </a:solidFill>
          </a:endParaRPr>
        </a:p>
      </dsp:txBody>
      <dsp:txXfrm rot="5400000">
        <a:off x="1358" y="721970"/>
        <a:ext cx="2379538" cy="1442145"/>
      </dsp:txXfrm>
    </dsp:sp>
    <dsp:sp modelId="{0C9F5B0F-6C7A-4AFB-AE83-31D9C80B3F25}">
      <dsp:nvSpPr>
        <dsp:cNvPr id="0" name=""/>
        <dsp:cNvSpPr/>
      </dsp:nvSpPr>
      <dsp:spPr>
        <a:xfrm rot="5400000">
          <a:off x="3168346" y="0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kern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kern="12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kern="1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kern="12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kern="1200" dirty="0">
            <a:solidFill>
              <a:srgbClr val="C00000"/>
            </a:solidFill>
          </a:endParaRPr>
        </a:p>
      </dsp:txBody>
      <dsp:txXfrm rot="-5400000">
        <a:off x="3673098" y="721072"/>
        <a:ext cx="2379538" cy="1442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/>
              <a:t>…</a:t>
            </a:r>
          </a:p>
          <a:p>
            <a:pPr>
              <a:spcBef>
                <a:spcPct val="0"/>
              </a:spcBef>
            </a:pPr>
            <a:r>
              <a:rPr lang="ru-RU" altLang="ru-RU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38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22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99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490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870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0798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985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063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7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65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71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87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31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32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54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56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11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E9E7-A9F0-4F79-82CB-29648C4C0B16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09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1art.tvoysadik.ru/sveden/eduStandarts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8" y="2204864"/>
            <a:ext cx="7772400" cy="17795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образовательного учреждения (ОП ДО)</a:t>
            </a: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334107" y="333377"/>
            <a:ext cx="8510955" cy="95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</a:t>
            </a:r>
          </a:p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«Детский сад с приоритетным осуществлением деятельности по познавательному направлению развития детей № 1»</a:t>
            </a: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580887" y="6165850"/>
            <a:ext cx="220130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Артемовский 2023</a:t>
            </a:r>
          </a:p>
        </p:txBody>
      </p:sp>
    </p:spTree>
    <p:extLst>
      <p:ext uri="{BB962C8B-B14F-4D97-AF65-F5344CB8AC3E}">
        <p14:creationId xmlns:p14="http://schemas.microsoft.com/office/powerpoint/2010/main" val="2078688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509122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820891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0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622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3348040" y="4027490"/>
            <a:ext cx="2206625" cy="2206625"/>
          </a:xfrm>
          <a:custGeom>
            <a:avLst/>
            <a:gdLst>
              <a:gd name="connsiteX0" fmla="*/ 0 w 2205262"/>
              <a:gd name="connsiteY0" fmla="*/ 1102631 h 2205262"/>
              <a:gd name="connsiteX1" fmla="*/ 322954 w 2205262"/>
              <a:gd name="connsiteY1" fmla="*/ 322953 h 2205262"/>
              <a:gd name="connsiteX2" fmla="*/ 1102633 w 2205262"/>
              <a:gd name="connsiteY2" fmla="*/ 1 h 2205262"/>
              <a:gd name="connsiteX3" fmla="*/ 1882311 w 2205262"/>
              <a:gd name="connsiteY3" fmla="*/ 322955 h 2205262"/>
              <a:gd name="connsiteX4" fmla="*/ 2205263 w 2205262"/>
              <a:gd name="connsiteY4" fmla="*/ 1102634 h 2205262"/>
              <a:gd name="connsiteX5" fmla="*/ 1882310 w 2205262"/>
              <a:gd name="connsiteY5" fmla="*/ 1882312 h 2205262"/>
              <a:gd name="connsiteX6" fmla="*/ 1102632 w 2205262"/>
              <a:gd name="connsiteY6" fmla="*/ 2205265 h 2205262"/>
              <a:gd name="connsiteX7" fmla="*/ 322954 w 2205262"/>
              <a:gd name="connsiteY7" fmla="*/ 1882311 h 2205262"/>
              <a:gd name="connsiteX8" fmla="*/ 2 w 2205262"/>
              <a:gd name="connsiteY8" fmla="*/ 1102633 h 2205262"/>
              <a:gd name="connsiteX9" fmla="*/ 0 w 2205262"/>
              <a:gd name="connsiteY9" fmla="*/ 1102631 h 220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262" h="2205262">
                <a:moveTo>
                  <a:pt x="0" y="1102631"/>
                </a:moveTo>
                <a:cubicBezTo>
                  <a:pt x="0" y="810195"/>
                  <a:pt x="116170" y="529736"/>
                  <a:pt x="322954" y="322953"/>
                </a:cubicBezTo>
                <a:cubicBezTo>
                  <a:pt x="529738" y="116170"/>
                  <a:pt x="810197" y="0"/>
                  <a:pt x="1102633" y="1"/>
                </a:cubicBezTo>
                <a:cubicBezTo>
                  <a:pt x="1395069" y="1"/>
                  <a:pt x="1675528" y="116171"/>
                  <a:pt x="1882311" y="322955"/>
                </a:cubicBezTo>
                <a:cubicBezTo>
                  <a:pt x="2089094" y="529739"/>
                  <a:pt x="2205264" y="810198"/>
                  <a:pt x="2205263" y="1102634"/>
                </a:cubicBezTo>
                <a:cubicBezTo>
                  <a:pt x="2205263" y="1395070"/>
                  <a:pt x="2089093" y="1675529"/>
                  <a:pt x="1882310" y="1882312"/>
                </a:cubicBezTo>
                <a:cubicBezTo>
                  <a:pt x="1675526" y="2089095"/>
                  <a:pt x="1395068" y="2205265"/>
                  <a:pt x="1102632" y="2205265"/>
                </a:cubicBezTo>
                <a:cubicBezTo>
                  <a:pt x="810196" y="2205265"/>
                  <a:pt x="529737" y="2089095"/>
                  <a:pt x="322954" y="1882311"/>
                </a:cubicBezTo>
                <a:cubicBezTo>
                  <a:pt x="116171" y="1675527"/>
                  <a:pt x="1" y="1395069"/>
                  <a:pt x="2" y="1102633"/>
                </a:cubicBezTo>
                <a:lnTo>
                  <a:pt x="0" y="110263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5653" tIns="335653" rIns="335653" bIns="335653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Условия реализации Программы 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5659438" y="3789365"/>
            <a:ext cx="3232150" cy="2179637"/>
            <a:chOff x="5660061" y="3789040"/>
            <a:chExt cx="3232219" cy="2179673"/>
          </a:xfrm>
        </p:grpSpPr>
        <p:sp>
          <p:nvSpPr>
            <p:cNvPr id="19" name="Стрелка влево 18"/>
            <p:cNvSpPr/>
            <p:nvPr/>
          </p:nvSpPr>
          <p:spPr>
            <a:xfrm>
              <a:off x="5660061" y="4816169"/>
              <a:ext cx="1820901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6191884" y="4292285"/>
              <a:ext cx="2578155" cy="1676428"/>
            </a:xfrm>
            <a:custGeom>
              <a:avLst/>
              <a:gdLst>
                <a:gd name="connsiteX0" fmla="*/ 0 w 2577163"/>
                <a:gd name="connsiteY0" fmla="*/ 167600 h 1675999"/>
                <a:gd name="connsiteX1" fmla="*/ 49089 w 2577163"/>
                <a:gd name="connsiteY1" fmla="*/ 49089 h 1675999"/>
                <a:gd name="connsiteX2" fmla="*/ 167600 w 2577163"/>
                <a:gd name="connsiteY2" fmla="*/ 0 h 1675999"/>
                <a:gd name="connsiteX3" fmla="*/ 2409563 w 2577163"/>
                <a:gd name="connsiteY3" fmla="*/ 0 h 1675999"/>
                <a:gd name="connsiteX4" fmla="*/ 2528074 w 2577163"/>
                <a:gd name="connsiteY4" fmla="*/ 49089 h 1675999"/>
                <a:gd name="connsiteX5" fmla="*/ 2577163 w 2577163"/>
                <a:gd name="connsiteY5" fmla="*/ 167600 h 1675999"/>
                <a:gd name="connsiteX6" fmla="*/ 2577163 w 2577163"/>
                <a:gd name="connsiteY6" fmla="*/ 1508399 h 1675999"/>
                <a:gd name="connsiteX7" fmla="*/ 2528074 w 2577163"/>
                <a:gd name="connsiteY7" fmla="*/ 1626910 h 1675999"/>
                <a:gd name="connsiteX8" fmla="*/ 2409563 w 2577163"/>
                <a:gd name="connsiteY8" fmla="*/ 1675999 h 1675999"/>
                <a:gd name="connsiteX9" fmla="*/ 167600 w 2577163"/>
                <a:gd name="connsiteY9" fmla="*/ 1675999 h 1675999"/>
                <a:gd name="connsiteX10" fmla="*/ 49089 w 2577163"/>
                <a:gd name="connsiteY10" fmla="*/ 1626910 h 1675999"/>
                <a:gd name="connsiteX11" fmla="*/ 0 w 2577163"/>
                <a:gd name="connsiteY11" fmla="*/ 1508399 h 1675999"/>
                <a:gd name="connsiteX12" fmla="*/ 0 w 2577163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7163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2409563" y="0"/>
                  </a:lnTo>
                  <a:cubicBezTo>
                    <a:pt x="2454013" y="0"/>
                    <a:pt x="2496643" y="17658"/>
                    <a:pt x="2528074" y="49089"/>
                  </a:cubicBezTo>
                  <a:cubicBezTo>
                    <a:pt x="2559505" y="80520"/>
                    <a:pt x="2577163" y="123150"/>
                    <a:pt x="2577163" y="167600"/>
                  </a:cubicBezTo>
                  <a:lnTo>
                    <a:pt x="2577163" y="1508399"/>
                  </a:lnTo>
                  <a:cubicBezTo>
                    <a:pt x="2577163" y="1552849"/>
                    <a:pt x="2559505" y="1595479"/>
                    <a:pt x="2528074" y="1626910"/>
                  </a:cubicBezTo>
                  <a:cubicBezTo>
                    <a:pt x="2496643" y="1658341"/>
                    <a:pt x="2454013" y="1675999"/>
                    <a:pt x="2409563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9568" tIns="79568" rIns="79568" bIns="79568" spcCol="1270" anchor="b"/>
            <a:lstStyle/>
            <a:p>
              <a:pPr defTabSz="711200">
                <a:lnSpc>
                  <a:spcPct val="90000"/>
                </a:lnSpc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развивающая </a:t>
              </a:r>
              <a:r>
                <a:rPr lang="ru-RU" sz="1600" b="1" dirty="0" err="1">
                  <a:latin typeface="Arial" pitchFamily="34" charset="0"/>
                  <a:cs typeface="Arial" pitchFamily="34" charset="0"/>
                </a:rPr>
                <a:t>предметно-простран-ственная</a:t>
              </a:r>
              <a:r>
                <a:rPr lang="ru-RU" sz="1600" b="1" dirty="0">
                  <a:latin typeface="Arial" pitchFamily="34" charset="0"/>
                  <a:cs typeface="Arial" pitchFamily="34" charset="0"/>
                </a:rPr>
                <a:t> среда</a:t>
              </a:r>
            </a:p>
          </p:txBody>
        </p:sp>
        <p:pic>
          <p:nvPicPr>
            <p:cNvPr id="1026" name="Picture 2" descr="D:\ПРОСВЕЩЕНИЕ\Картинки разные\Детские_помещения\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3789040"/>
              <a:ext cx="1800000" cy="135596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5018088" y="1628777"/>
            <a:ext cx="2938462" cy="2239963"/>
            <a:chOff x="5018814" y="1628800"/>
            <a:chExt cx="2937362" cy="2240552"/>
          </a:xfrm>
        </p:grpSpPr>
        <p:sp>
          <p:nvSpPr>
            <p:cNvPr id="17" name="Стрелка влево 16"/>
            <p:cNvSpPr/>
            <p:nvPr/>
          </p:nvSpPr>
          <p:spPr>
            <a:xfrm rot="18900000">
              <a:off x="5018814" y="3240537"/>
              <a:ext cx="2016957" cy="62881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5693248" y="2003549"/>
              <a:ext cx="2094716" cy="1676841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финансовые</a:t>
              </a:r>
            </a:p>
          </p:txBody>
        </p:sp>
        <p:pic>
          <p:nvPicPr>
            <p:cNvPr id="1028" name="Picture 4" descr="http://www.bolshoyvopros.ru/files/users/images/63/7f/637fdf6934b8d6902d9d87626df981f5.jpg"/>
            <p:cNvPicPr>
              <a:picLocks noChangeAspect="1" noChangeArrowheads="1"/>
            </p:cNvPicPr>
            <p:nvPr/>
          </p:nvPicPr>
          <p:blipFill>
            <a:blip r:embed="rId4" cstate="print"/>
            <a:srcRect l="2144" t="-150" r="4688" b="5731"/>
            <a:stretch>
              <a:fillRect/>
            </a:stretch>
          </p:blipFill>
          <p:spPr bwMode="auto">
            <a:xfrm>
              <a:off x="6156176" y="1628800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5" name="Группа 22"/>
          <p:cNvGrpSpPr>
            <a:grpSpLocks/>
          </p:cNvGrpSpPr>
          <p:nvPr/>
        </p:nvGrpSpPr>
        <p:grpSpPr bwMode="auto">
          <a:xfrm>
            <a:off x="3403600" y="981075"/>
            <a:ext cx="2095500" cy="2947988"/>
            <a:chOff x="3403959" y="980728"/>
            <a:chExt cx="2094999" cy="2948497"/>
          </a:xfrm>
        </p:grpSpPr>
        <p:sp>
          <p:nvSpPr>
            <p:cNvPr id="15" name="Стрелка влево 14"/>
            <p:cNvSpPr/>
            <p:nvPr/>
          </p:nvSpPr>
          <p:spPr>
            <a:xfrm rot="16200000">
              <a:off x="3601999" y="2765517"/>
              <a:ext cx="1698918" cy="62850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403959" y="1391962"/>
              <a:ext cx="2094999" cy="167668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материально-технические</a:t>
              </a:r>
            </a:p>
          </p:txBody>
        </p:sp>
        <p:pic>
          <p:nvPicPr>
            <p:cNvPr id="1030" name="Picture 6" descr="http://img0.liveinternet.ru/images/attach/c/5/92/177/92177630_4565946_k_1_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63888" y="980728"/>
              <a:ext cx="1800000" cy="135000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6" name="Группа 20"/>
          <p:cNvGrpSpPr>
            <a:grpSpLocks/>
          </p:cNvGrpSpPr>
          <p:nvPr/>
        </p:nvGrpSpPr>
        <p:grpSpPr bwMode="auto">
          <a:xfrm>
            <a:off x="827090" y="1700213"/>
            <a:ext cx="2382837" cy="2863850"/>
            <a:chOff x="827584" y="1700808"/>
            <a:chExt cx="2382818" cy="2862551"/>
          </a:xfrm>
        </p:grpSpPr>
        <p:sp>
          <p:nvSpPr>
            <p:cNvPr id="13" name="Стрелка влево 12"/>
            <p:cNvSpPr/>
            <p:nvPr/>
          </p:nvSpPr>
          <p:spPr>
            <a:xfrm rot="13500000">
              <a:off x="1867043" y="3240638"/>
              <a:ext cx="2016798" cy="62864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1114919" y="2003882"/>
              <a:ext cx="2095483" cy="1675640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кадровые</a:t>
              </a:r>
            </a:p>
          </p:txBody>
        </p:sp>
        <p:pic>
          <p:nvPicPr>
            <p:cNvPr id="1032" name="Picture 8" descr="http://www.proza.ru/pics/2011/01/28/114.jpg"/>
            <p:cNvPicPr>
              <a:picLocks noChangeAspect="1" noChangeArrowheads="1"/>
            </p:cNvPicPr>
            <p:nvPr/>
          </p:nvPicPr>
          <p:blipFill>
            <a:blip r:embed="rId6" cstate="print"/>
            <a:srcRect l="3704" t="4167" r="26852" b="16658"/>
            <a:stretch>
              <a:fillRect/>
            </a:stretch>
          </p:blipFill>
          <p:spPr bwMode="auto">
            <a:xfrm>
              <a:off x="827584" y="1700808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250827" y="3789365"/>
            <a:ext cx="3006725" cy="2179637"/>
            <a:chOff x="251520" y="3789040"/>
            <a:chExt cx="3005974" cy="2179673"/>
          </a:xfrm>
        </p:grpSpPr>
        <p:sp>
          <p:nvSpPr>
            <p:cNvPr id="11" name="Стрелка влево 10"/>
            <p:cNvSpPr/>
            <p:nvPr/>
          </p:nvSpPr>
          <p:spPr>
            <a:xfrm rot="10800000">
              <a:off x="1687849" y="4816169"/>
              <a:ext cx="1569645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640361" y="4292285"/>
              <a:ext cx="2094977" cy="1676428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психолого-педагогические</a:t>
              </a:r>
            </a:p>
          </p:txBody>
        </p:sp>
        <p:pic>
          <p:nvPicPr>
            <p:cNvPr id="1033" name="Picture 9" descr="D:\ПРОСВЕЩЕНИЕ\Картинки разные\Эмоции\050.jpg"/>
            <p:cNvPicPr>
              <a:picLocks noChangeAspect="1" noChangeArrowheads="1"/>
            </p:cNvPicPr>
            <p:nvPr/>
          </p:nvPicPr>
          <p:blipFill>
            <a:blip r:embed="rId7" cstate="print"/>
            <a:srcRect l="8001" t="5041" r="7990"/>
            <a:stretch>
              <a:fillRect/>
            </a:stretch>
          </p:blipFill>
          <p:spPr bwMode="auto">
            <a:xfrm>
              <a:off x="251520" y="3789040"/>
              <a:ext cx="1800000" cy="1356405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</p:spTree>
    <p:extLst>
      <p:ext uri="{BB962C8B-B14F-4D97-AF65-F5344CB8AC3E}">
        <p14:creationId xmlns:p14="http://schemas.microsoft.com/office/powerpoint/2010/main" val="207889685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666020" y="260650"/>
            <a:ext cx="6120680" cy="3756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Специфика контингента воспитанников ДОУ 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611560" y="736485"/>
            <a:ext cx="8229600" cy="3580537"/>
          </a:xfrm>
        </p:spPr>
        <p:txBody>
          <a:bodyPr rtlCol="0"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Количество воспитанников в ДОУ – 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109</a:t>
            </a:r>
          </a:p>
          <a:p>
            <a:pPr marL="0" indent="0">
              <a:spcBef>
                <a:spcPts val="0"/>
              </a:spcBef>
              <a:buBlip>
                <a:blip r:embed="rId2"/>
              </a:buBlip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Количество групп– 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alt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fontAlgn="base">
              <a:lnSpc>
                <a:spcPct val="112000"/>
              </a:lnSpc>
              <a:spcAft>
                <a:spcPts val="75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первая возрастная группа  (с 2 до 3 лет); </a:t>
            </a:r>
            <a:endParaRPr lang="ru-RU" sz="20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12000"/>
              </a:lnSpc>
              <a:spcAft>
                <a:spcPts val="75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вторая возрастная группа (с 2 до 3 лет); </a:t>
            </a:r>
            <a:endParaRPr lang="ru-RU" sz="20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12000"/>
              </a:lnSpc>
              <a:spcAft>
                <a:spcPts val="75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возрастная группа (с 3 до 4 лет); </a:t>
            </a:r>
            <a:endParaRPr lang="ru-RU" sz="20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12000"/>
              </a:lnSpc>
              <a:spcAft>
                <a:spcPts val="75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возрастная группа (с 4 до 5 лет); </a:t>
            </a:r>
            <a:endParaRPr lang="ru-RU" sz="20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12000"/>
              </a:lnSpc>
              <a:spcAft>
                <a:spcPts val="75"/>
              </a:spcAft>
              <a:buClr>
                <a:srgbClr val="000000"/>
              </a:buClr>
              <a:buSzPts val="1400"/>
              <a:buFont typeface="Symbol" panose="05050102010706020507" pitchFamily="18" charset="2"/>
              <a:buChar char="-"/>
            </a:pPr>
            <a:r>
              <a:rPr lang="ru-RU" sz="1800" u="none" strike="noStrike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возрастная группа (с 5 до 6 лет) </a:t>
            </a:r>
            <a:endParaRPr lang="ru-RU" sz="2000" u="none" strike="noStrike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340"/>
              </a:spcAft>
              <a:buNone/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вторая возрастная группа (с 6 до 7 (8) лет)  </a:t>
            </a:r>
            <a:endParaRPr lang="ru-RU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endParaRPr lang="ru-RU" alt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4103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121" y="1176911"/>
            <a:ext cx="2808312" cy="45211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0072" y="1161857"/>
            <a:ext cx="2808312" cy="44664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3810" y="4709166"/>
            <a:ext cx="3312368" cy="37862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182010"/>
            <a:ext cx="4020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018" y="1814174"/>
            <a:ext cx="37659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родительства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933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672" y="764704"/>
            <a:ext cx="6399684" cy="5760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</a:rPr>
              <a:t>       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06172" y="1556794"/>
            <a:ext cx="7407275" cy="439261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собрания, конференции, мастер-классы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ДОУ через Совет родителей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по ДОУ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создании развивающей среды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33918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691481"/>
            <a:ext cx="7130563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отражает интересы и запросы участников образовательных отношений:</a:t>
            </a:r>
            <a:endParaRPr lang="ru-RU" sz="12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ребенка (законных представителей) и значимых для ребенка взрослых;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236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первичного опыта деятельности и поведения в соответствии с традиционными ценностями, принятыми в обществе нормами и правилами  (п..29.2.1.1 ФОП ДО)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588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29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воспитания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воспитания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социализации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642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3429000"/>
            <a:ext cx="5598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http://publication.pravo.gov.ru/Document/View/0001202212280044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70081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25.11.2022 N 1028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образования"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32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53" y="2564904"/>
            <a:ext cx="8353425" cy="356322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и институциональными нормативными документами и локальными нормативными актами: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https://1art.tvoysadik.ru/sveden/eduStandarts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defRPr/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53" y="836714"/>
            <a:ext cx="8424863" cy="13239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82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24862" cy="530914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</p:txBody>
      </p:sp>
    </p:spTree>
    <p:extLst>
      <p:ext uri="{BB962C8B-B14F-4D97-AF65-F5344CB8AC3E}">
        <p14:creationId xmlns:p14="http://schemas.microsoft.com/office/powerpoint/2010/main" val="1356799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7" y="1268413"/>
            <a:ext cx="8353425" cy="4862870"/>
          </a:xfrm>
          <a:prstGeom prst="rect">
            <a:avLst/>
          </a:prstGeom>
        </p:spPr>
        <p:txBody>
          <a:bodyPr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14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24744"/>
            <a:ext cx="849694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ФГОС ДО (п.1.6. ФГОС ДО), уточнены и расширены в ФОП ДО.</a:t>
            </a:r>
            <a:endParaRPr lang="ru-RU" sz="11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ДО)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11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60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2" y="5157790"/>
            <a:ext cx="6913563" cy="646331"/>
          </a:xfrm>
          <a:prstGeom prst="rect">
            <a:avLst/>
          </a:prstGeom>
        </p:spPr>
        <p:txBody>
          <a:bodyPr>
            <a:spAutoFit/>
          </a:bodyPr>
          <a:lstStyle>
            <a:lvl1pPr indent="539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физическое и психическое развитие детей в различных видах деятельности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475581" y="1785760"/>
          <a:ext cx="6096000" cy="288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32403" y="1052736"/>
            <a:ext cx="1582356" cy="707886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algn="ctr"/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</a:t>
            </a:r>
            <a:endParaRPr lang="ru-RU" alt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241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17769" y="764706"/>
            <a:ext cx="8715375" cy="5200327"/>
          </a:xfrm>
        </p:spPr>
        <p:txBody>
          <a:bodyPr anchor="ctr"/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ru-RU" alt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2" y="1285877"/>
            <a:ext cx="3000375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8" y="1285875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ДО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50" y="2643188"/>
            <a:ext cx="31432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13" y="2643188"/>
            <a:ext cx="2500312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178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77977" y="687390"/>
            <a:ext cx="5554663" cy="320601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11413" y="4075115"/>
            <a:ext cx="6445250" cy="23082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904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187626" y="1916834"/>
            <a:ext cx="74088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  <a:endParaRPr lang="ru-RU" alt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</a:p>
        </p:txBody>
      </p:sp>
    </p:spTree>
    <p:extLst>
      <p:ext uri="{BB962C8B-B14F-4D97-AF65-F5344CB8AC3E}">
        <p14:creationId xmlns:p14="http://schemas.microsoft.com/office/powerpoint/2010/main" val="77194288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</TotalTime>
  <Words>1631</Words>
  <Application>Microsoft Office PowerPoint</Application>
  <PresentationFormat>Экран (4:3)</PresentationFormat>
  <Paragraphs>162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Calibri</vt:lpstr>
      <vt:lpstr>Century Gothic</vt:lpstr>
      <vt:lpstr>Symbol</vt:lpstr>
      <vt:lpstr>Times New Roman</vt:lpstr>
      <vt:lpstr>Wingdings</vt:lpstr>
      <vt:lpstr>Wingdings 3</vt:lpstr>
      <vt:lpstr>Легкий дым</vt:lpstr>
      <vt:lpstr>Краткая презентация  образовательной программы дошкольного образовательного учреждения (ОП ДО)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ОП ДО</vt:lpstr>
      <vt:lpstr>Презентация PowerPoint</vt:lpstr>
      <vt:lpstr>Презентация PowerPoint</vt:lpstr>
      <vt:lpstr>Презентация PowerPoint</vt:lpstr>
      <vt:lpstr>Презентация PowerPoint</vt:lpstr>
      <vt:lpstr>Специфика контингента воспитанников ДОУ </vt:lpstr>
      <vt:lpstr>Презентация PowerPoint</vt:lpstr>
      <vt:lpstr>        Формы работы по взаимодействию с родителями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Пользователь</cp:lastModifiedBy>
  <cp:revision>6</cp:revision>
  <dcterms:created xsi:type="dcterms:W3CDTF">2023-08-02T09:43:03Z</dcterms:created>
  <dcterms:modified xsi:type="dcterms:W3CDTF">2023-11-09T05:59:38Z</dcterms:modified>
</cp:coreProperties>
</file>